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FC5AC-EA0B-40D1-8206-25AF8FB0C22E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51FE2-4F9E-4F8F-B870-E9A09C7218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51FE2-4F9E-4F8F-B870-E9A09C7218D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51FE2-4F9E-4F8F-B870-E9A09C7218D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51FE2-4F9E-4F8F-B870-E9A09C7218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51FE2-4F9E-4F8F-B870-E9A09C7218D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51FE2-4F9E-4F8F-B870-E9A09C7218D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51FE2-4F9E-4F8F-B870-E9A09C7218D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51FE2-4F9E-4F8F-B870-E9A09C7218D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51FE2-4F9E-4F8F-B870-E9A09C7218D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51FE2-4F9E-4F8F-B870-E9A09C7218D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873F-3C55-4678-9D48-B9ABB97C8C3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8E8C4F6-8CC2-4FB7-91B1-73CF8A3F84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873F-3C55-4678-9D48-B9ABB97C8C3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C4F6-8CC2-4FB7-91B1-73CF8A3F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873F-3C55-4678-9D48-B9ABB97C8C3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C4F6-8CC2-4FB7-91B1-73CF8A3F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873F-3C55-4678-9D48-B9ABB97C8C3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C4F6-8CC2-4FB7-91B1-73CF8A3F84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873F-3C55-4678-9D48-B9ABB97C8C3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E8C4F6-8CC2-4FB7-91B1-73CF8A3F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873F-3C55-4678-9D48-B9ABB97C8C3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C4F6-8CC2-4FB7-91B1-73CF8A3F84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873F-3C55-4678-9D48-B9ABB97C8C3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C4F6-8CC2-4FB7-91B1-73CF8A3F84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873F-3C55-4678-9D48-B9ABB97C8C3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C4F6-8CC2-4FB7-91B1-73CF8A3F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873F-3C55-4678-9D48-B9ABB97C8C3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C4F6-8CC2-4FB7-91B1-73CF8A3F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873F-3C55-4678-9D48-B9ABB97C8C3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E8C4F6-8CC2-4FB7-91B1-73CF8A3F84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5873F-3C55-4678-9D48-B9ABB97C8C3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E8C4F6-8CC2-4FB7-91B1-73CF8A3F84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2D5873F-3C55-4678-9D48-B9ABB97C8C3D}" type="datetimeFigureOut">
              <a:rPr lang="en-US" smtClean="0"/>
              <a:pPr/>
              <a:t>2/16/2011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8E8C4F6-8CC2-4FB7-91B1-73CF8A3F84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HIS 206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Assimilation, Pluralism, &amp; the Persistence of Ethnic Cultures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The Dominant, White, Anglo-Saxon, Protestant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8392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Founding Fathers emphasized liberal ideology rather than ethnicity as basis of American national identity</a:t>
            </a:r>
          </a:p>
          <a:p>
            <a:pPr lvl="1"/>
            <a:r>
              <a:rPr lang="en-US" dirty="0" smtClean="0"/>
              <a:t>Needed to distinguish themselves from British</a:t>
            </a:r>
          </a:p>
          <a:p>
            <a:pPr lvl="1"/>
            <a:r>
              <a:rPr lang="en-US" dirty="0" smtClean="0"/>
              <a:t>Needed support of recent immigrants for Revolution</a:t>
            </a:r>
          </a:p>
          <a:p>
            <a:pPr lvl="1"/>
            <a:r>
              <a:rPr lang="en-US" dirty="0" smtClean="0"/>
              <a:t>3 key elements: universal (though racially limited in practice), new, &amp; future-oriented</a:t>
            </a:r>
          </a:p>
          <a:p>
            <a:r>
              <a:rPr lang="en-US" dirty="0" smtClean="0"/>
              <a:t>Immigrants seen as threat when assumed to be unable to assimilate to U.S. ideals</a:t>
            </a:r>
          </a:p>
          <a:p>
            <a:pPr lvl="1"/>
            <a:r>
              <a:rPr lang="en-US" b="1" dirty="0" smtClean="0"/>
              <a:t>Radicalism</a:t>
            </a:r>
            <a:r>
              <a:rPr lang="en-US" dirty="0" smtClean="0"/>
              <a:t> – Jacobins, Socialists, Communists, Anarchists, Terrorists, etc.</a:t>
            </a:r>
            <a:endParaRPr lang="en-US" b="1" dirty="0" smtClean="0"/>
          </a:p>
          <a:p>
            <a:pPr lvl="1"/>
            <a:r>
              <a:rPr lang="en-US" b="1" dirty="0" smtClean="0"/>
              <a:t>Religion</a:t>
            </a:r>
            <a:r>
              <a:rPr lang="en-US" dirty="0" smtClean="0"/>
              <a:t> – Catholics, Jews, Muslims, etc.</a:t>
            </a:r>
            <a:endParaRPr lang="en-US" b="1" dirty="0" smtClean="0"/>
          </a:p>
          <a:p>
            <a:pPr lvl="1"/>
            <a:r>
              <a:rPr lang="en-US" b="1" dirty="0" smtClean="0"/>
              <a:t>Race</a:t>
            </a:r>
            <a:r>
              <a:rPr lang="en-US" dirty="0" smtClean="0"/>
              <a:t> – Asians, Africans, etc.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Assimilation or Pluralism?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6858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b="1" dirty="0" smtClean="0"/>
              <a:t>Melting Pot</a:t>
            </a:r>
            <a:r>
              <a:rPr lang="en-US" dirty="0" smtClean="0"/>
              <a:t>” concept expressed cosmopolitan nationalism in keeping with universal ideology</a:t>
            </a:r>
          </a:p>
          <a:p>
            <a:pPr lvl="1"/>
            <a:r>
              <a:rPr lang="en-US" dirty="0" smtClean="0"/>
              <a:t>Assumed assimilation, but permitted retention of ethnic culture</a:t>
            </a:r>
          </a:p>
          <a:p>
            <a:pPr lvl="1"/>
            <a:r>
              <a:rPr lang="en-US" dirty="0" smtClean="0"/>
              <a:t>Occasionally backed by argument that mixed strains better than pure breeds</a:t>
            </a:r>
          </a:p>
          <a:p>
            <a:r>
              <a:rPr lang="en-US" dirty="0" smtClean="0"/>
              <a:t>Alternatives based on romantic nationalism</a:t>
            </a:r>
          </a:p>
          <a:p>
            <a:pPr lvl="1"/>
            <a:r>
              <a:rPr lang="en-US" dirty="0" smtClean="0"/>
              <a:t>Assumed group ties were primordial; therefore, assimilation was impossible and/or undesirable</a:t>
            </a:r>
          </a:p>
          <a:p>
            <a:pPr lvl="1"/>
            <a:r>
              <a:rPr lang="en-US" b="1" dirty="0" err="1" smtClean="0"/>
              <a:t>Nativism</a:t>
            </a:r>
            <a:r>
              <a:rPr lang="en-US" dirty="0" smtClean="0"/>
              <a:t> based on xenophobia and “scientific” racism &amp; eugenics</a:t>
            </a:r>
          </a:p>
          <a:p>
            <a:pPr lvl="1"/>
            <a:r>
              <a:rPr lang="en-US" b="1" dirty="0" smtClean="0"/>
              <a:t>Horace </a:t>
            </a:r>
            <a:r>
              <a:rPr lang="en-US" b="1" dirty="0" err="1" smtClean="0"/>
              <a:t>Kallen</a:t>
            </a:r>
            <a:r>
              <a:rPr lang="en-US" dirty="0" smtClean="0"/>
              <a:t> advocated </a:t>
            </a:r>
            <a:r>
              <a:rPr lang="en-US" b="1" dirty="0" smtClean="0"/>
              <a:t>cultural pluralism</a:t>
            </a:r>
            <a:endParaRPr lang="en-US" b="1" dirty="0"/>
          </a:p>
        </p:txBody>
      </p:sp>
      <p:pic>
        <p:nvPicPr>
          <p:cNvPr id="5" name="Content Placeholder 4" descr="kallen.bmp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7239000" y="4038600"/>
            <a:ext cx="1524000" cy="2236662"/>
          </a:xfrm>
        </p:spPr>
      </p:pic>
      <p:sp>
        <p:nvSpPr>
          <p:cNvPr id="6" name="TextBox 5"/>
          <p:cNvSpPr txBox="1"/>
          <p:nvPr/>
        </p:nvSpPr>
        <p:spPr>
          <a:xfrm>
            <a:off x="7239000" y="62484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Horace </a:t>
            </a:r>
            <a:r>
              <a:rPr lang="en-US" sz="2000" dirty="0" err="1" smtClean="0"/>
              <a:t>Kallen</a:t>
            </a:r>
            <a:endParaRPr lang="en-US" sz="2000" dirty="0"/>
          </a:p>
        </p:txBody>
      </p:sp>
      <p:pic>
        <p:nvPicPr>
          <p:cNvPr id="7" name="Picture 6" descr="Israel_Zangwil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62800" y="1371600"/>
            <a:ext cx="1584960" cy="1981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239000" y="3429000"/>
            <a:ext cx="1417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Israel Zangwill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24800" cy="1295400"/>
          </a:xfrm>
        </p:spPr>
        <p:txBody>
          <a:bodyPr/>
          <a:lstStyle/>
          <a:p>
            <a:r>
              <a:rPr lang="en-US" dirty="0" smtClean="0"/>
              <a:t>Americanization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3 phases of Americanization movement:</a:t>
            </a:r>
          </a:p>
          <a:p>
            <a:pPr lvl="1"/>
            <a:r>
              <a:rPr lang="en-US" dirty="0" smtClean="0"/>
              <a:t>Pre-World War I</a:t>
            </a:r>
          </a:p>
          <a:p>
            <a:pPr lvl="1"/>
            <a:r>
              <a:rPr lang="en-US" dirty="0" smtClean="0"/>
              <a:t>World War I</a:t>
            </a:r>
          </a:p>
          <a:p>
            <a:pPr lvl="1"/>
            <a:r>
              <a:rPr lang="en-US" dirty="0" smtClean="0"/>
              <a:t>Post-World War I</a:t>
            </a:r>
          </a:p>
          <a:p>
            <a:r>
              <a:rPr lang="en-US" dirty="0" smtClean="0"/>
              <a:t>2 strains:</a:t>
            </a:r>
          </a:p>
          <a:p>
            <a:pPr lvl="1"/>
            <a:r>
              <a:rPr lang="en-US" dirty="0" smtClean="0"/>
              <a:t>Nervously nationalistic – D.A.R., National Civic League</a:t>
            </a:r>
          </a:p>
          <a:p>
            <a:pPr lvl="1"/>
            <a:r>
              <a:rPr lang="en-US" dirty="0" smtClean="0"/>
              <a:t>Positively paternalistic – settlement houses, Social Gospel</a:t>
            </a:r>
          </a:p>
          <a:p>
            <a:r>
              <a:rPr lang="en-US" dirty="0" smtClean="0"/>
              <a:t>World War I (1914-1918) shocked native-born with signs of immigrants’ lingering loyalties</a:t>
            </a:r>
          </a:p>
          <a:p>
            <a:pPr lvl="1"/>
            <a:r>
              <a:rPr lang="en-US" dirty="0" smtClean="0"/>
              <a:t>Led to intensification of efforts (inc. fed. </a:t>
            </a:r>
            <a:r>
              <a:rPr lang="en-US" dirty="0" err="1" smtClean="0"/>
              <a:t>gov’t</a:t>
            </a:r>
            <a:r>
              <a:rPr lang="en-US" dirty="0" smtClean="0"/>
              <a:t>) to achieve “100 Percent Americanism”</a:t>
            </a:r>
          </a:p>
          <a:p>
            <a:pPr lvl="1"/>
            <a:r>
              <a:rPr lang="en-US" dirty="0" smtClean="0"/>
              <a:t>Post-WWI intensity continued, fueled by Red Scare</a:t>
            </a:r>
            <a:endParaRPr lang="en-US" dirty="0"/>
          </a:p>
        </p:txBody>
      </p:sp>
      <p:pic>
        <p:nvPicPr>
          <p:cNvPr id="4" name="Picture 3" descr="1917antiGermanphot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152400"/>
            <a:ext cx="3800499" cy="304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486400" y="3200400"/>
            <a:ext cx="3363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Anti-German Sentiment During WWI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6172200" cy="1143000"/>
          </a:xfrm>
        </p:spPr>
        <p:txBody>
          <a:bodyPr/>
          <a:lstStyle/>
          <a:p>
            <a:r>
              <a:rPr lang="en-US" dirty="0" smtClean="0"/>
              <a:t>Chicago School (1920s)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33600" y="1447800"/>
            <a:ext cx="68580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Robert Park, Ernest Burgess, William Thomas </a:t>
            </a:r>
            <a:r>
              <a:rPr lang="en-US" dirty="0" smtClean="0"/>
              <a:t>et al based their work on German conflict theorists</a:t>
            </a:r>
          </a:p>
          <a:p>
            <a:pPr lvl="1"/>
            <a:r>
              <a:rPr lang="en-US" dirty="0" smtClean="0"/>
              <a:t>Peasant societies &amp; families had become disorganized by industrialization, leading to personal demoralization</a:t>
            </a:r>
          </a:p>
          <a:p>
            <a:pPr lvl="1"/>
            <a:r>
              <a:rPr lang="en-US" dirty="0" smtClean="0"/>
              <a:t>In U.S., immigrants reorganized ethnic group parishes &amp; mutual aid societies, ironically hastening assimilation</a:t>
            </a:r>
          </a:p>
          <a:p>
            <a:pPr lvl="1"/>
            <a:r>
              <a:rPr lang="en-US" b="1" dirty="0" smtClean="0"/>
              <a:t>Race relations cycle</a:t>
            </a:r>
            <a:r>
              <a:rPr lang="en-US" dirty="0" smtClean="0"/>
              <a:t>: contact, competition, accommodation, assimilation</a:t>
            </a:r>
            <a:endParaRPr lang="en-US" b="1" dirty="0" smtClean="0"/>
          </a:p>
          <a:p>
            <a:r>
              <a:rPr lang="en-US" b="1" dirty="0" smtClean="0"/>
              <a:t>Marcus Hansen’s Law</a:t>
            </a:r>
            <a:r>
              <a:rPr lang="en-US" dirty="0" smtClean="0"/>
              <a:t> suggested interest in ethnic identity often re-emerged in 3</a:t>
            </a:r>
            <a:r>
              <a:rPr lang="en-US" baseline="30000" dirty="0" smtClean="0"/>
              <a:t>rd</a:t>
            </a:r>
            <a:r>
              <a:rPr lang="en-US" dirty="0" smtClean="0"/>
              <a:t> generation</a:t>
            </a:r>
          </a:p>
          <a:p>
            <a:r>
              <a:rPr lang="en-US" b="1" dirty="0" smtClean="0"/>
              <a:t>Oscar Handlin’s </a:t>
            </a:r>
            <a:r>
              <a:rPr lang="en-US" b="1" i="1" dirty="0" smtClean="0"/>
              <a:t>The Uprooted</a:t>
            </a:r>
            <a:r>
              <a:rPr lang="en-US" dirty="0" smtClean="0"/>
              <a:t> (1951) described immigrants as dislocated peasants bewildered by modern industrial life </a:t>
            </a:r>
          </a:p>
        </p:txBody>
      </p:sp>
      <p:pic>
        <p:nvPicPr>
          <p:cNvPr id="4" name="Picture 3" descr="RobertPark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447800"/>
            <a:ext cx="1600200" cy="222605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3657600"/>
            <a:ext cx="1432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Robert E. Park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6248400"/>
            <a:ext cx="1394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Oscar Handlin</a:t>
            </a:r>
            <a:endParaRPr lang="en-US" dirty="0"/>
          </a:p>
        </p:txBody>
      </p:sp>
      <p:pic>
        <p:nvPicPr>
          <p:cNvPr id="8" name="Picture 7" descr="OscarHandl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4267200"/>
            <a:ext cx="1600200" cy="192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7772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Critiquing American Ideology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7086600" cy="5638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1940s-50s saw upsurge of interest in American ideology in reaction to Nazi &amp; Soviet regimes</a:t>
            </a:r>
          </a:p>
          <a:p>
            <a:pPr lvl="1"/>
            <a:r>
              <a:rPr lang="en-US" b="1" dirty="0" smtClean="0"/>
              <a:t>Gunnar Myrdal’s </a:t>
            </a:r>
            <a:r>
              <a:rPr lang="en-US" b="1" i="1" dirty="0" smtClean="0"/>
              <a:t>The American Dilemma</a:t>
            </a:r>
            <a:r>
              <a:rPr lang="en-US" dirty="0" smtClean="0"/>
              <a:t> (1944) described gap between American ideal of equality &amp; reality of minority treatment </a:t>
            </a:r>
          </a:p>
          <a:p>
            <a:pPr lvl="1"/>
            <a:r>
              <a:rPr lang="en-US" b="1" dirty="0" smtClean="0"/>
              <a:t>Ruby Jo Reeves Kennedy &amp; Will </a:t>
            </a:r>
            <a:r>
              <a:rPr lang="en-US" b="1" dirty="0" err="1" smtClean="0"/>
              <a:t>Herberg</a:t>
            </a:r>
            <a:r>
              <a:rPr lang="en-US" b="1" dirty="0" smtClean="0"/>
              <a:t> </a:t>
            </a:r>
            <a:r>
              <a:rPr lang="en-US" dirty="0" smtClean="0"/>
              <a:t>suggested “</a:t>
            </a:r>
            <a:r>
              <a:rPr lang="en-US" b="1" dirty="0" smtClean="0"/>
              <a:t>triple melting pot</a:t>
            </a:r>
            <a:r>
              <a:rPr lang="en-US" dirty="0" smtClean="0"/>
              <a:t>” – Protestant, Catholic, Jewish</a:t>
            </a:r>
          </a:p>
          <a:p>
            <a:pPr lvl="1"/>
            <a:r>
              <a:rPr lang="en-US" b="1" dirty="0" smtClean="0"/>
              <a:t>John </a:t>
            </a:r>
            <a:r>
              <a:rPr lang="en-US" b="1" dirty="0" err="1" smtClean="0"/>
              <a:t>Higham’s</a:t>
            </a:r>
            <a:r>
              <a:rPr lang="en-US" b="1" dirty="0" smtClean="0"/>
              <a:t> </a:t>
            </a:r>
            <a:r>
              <a:rPr lang="en-US" b="1" i="1" dirty="0" smtClean="0"/>
              <a:t>Strangers in the Land</a:t>
            </a:r>
            <a:r>
              <a:rPr lang="en-US" dirty="0" smtClean="0"/>
              <a:t> (1955) argued </a:t>
            </a:r>
            <a:r>
              <a:rPr lang="en-US" dirty="0" err="1" smtClean="0"/>
              <a:t>nativism</a:t>
            </a:r>
            <a:r>
              <a:rPr lang="en-US" dirty="0" smtClean="0"/>
              <a:t> ran in cycles, and melting pot partially worked</a:t>
            </a:r>
            <a:endParaRPr lang="en-US" b="1" dirty="0" smtClean="0"/>
          </a:p>
          <a:p>
            <a:r>
              <a:rPr lang="en-US" dirty="0" smtClean="0"/>
              <a:t>Bruising civil rights struggle created intense disillusionment </a:t>
            </a:r>
          </a:p>
          <a:p>
            <a:pPr lvl="1"/>
            <a:r>
              <a:rPr lang="en-US" dirty="0" smtClean="0"/>
              <a:t>“Black Power” movement embraced separatist black nationalist ideology &amp; goals, spawning similar movements among other minorities</a:t>
            </a:r>
          </a:p>
          <a:p>
            <a:pPr lvl="1"/>
            <a:r>
              <a:rPr lang="en-US" dirty="0" smtClean="0"/>
              <a:t>White, working-class ethnics resented “special treatment” of minorities &amp; asserted their own separate identities</a:t>
            </a:r>
            <a:endParaRPr lang="en-US" dirty="0"/>
          </a:p>
        </p:txBody>
      </p:sp>
      <p:pic>
        <p:nvPicPr>
          <p:cNvPr id="4" name="Picture 3" descr="Myrda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34200" y="1752600"/>
            <a:ext cx="2000250" cy="2143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62800" y="3886200"/>
            <a:ext cx="1470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Gunnar Myrdal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dirty="0" smtClean="0"/>
              <a:t>Assimilation Attacked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New Ethnicity</a:t>
            </a:r>
            <a:r>
              <a:rPr lang="en-US" dirty="0" smtClean="0"/>
              <a:t> scholars saw American ideology as a sham rather than as an unfulfilled ideal</a:t>
            </a:r>
          </a:p>
          <a:p>
            <a:pPr lvl="1"/>
            <a:r>
              <a:rPr lang="en-US" b="1" dirty="0" smtClean="0"/>
              <a:t>Milton Gordon’s </a:t>
            </a:r>
            <a:r>
              <a:rPr lang="en-US" b="1" i="1" dirty="0" smtClean="0"/>
              <a:t>Assimilation in American Life</a:t>
            </a:r>
            <a:r>
              <a:rPr lang="en-US" b="1" dirty="0" smtClean="0"/>
              <a:t> </a:t>
            </a:r>
            <a:r>
              <a:rPr lang="en-US" dirty="0" smtClean="0"/>
              <a:t>(1964) argued structural assimilation would eventually take place, but for now U.S. divided into “</a:t>
            </a:r>
            <a:r>
              <a:rPr lang="en-US" dirty="0" err="1" smtClean="0"/>
              <a:t>ethclasses</a:t>
            </a:r>
            <a:r>
              <a:rPr lang="en-US" dirty="0" smtClean="0"/>
              <a:t>”</a:t>
            </a:r>
          </a:p>
          <a:p>
            <a:pPr lvl="1"/>
            <a:r>
              <a:rPr lang="en-US" b="1" dirty="0" smtClean="0"/>
              <a:t>Nathan Glazer &amp; Daniel Moynihan’s </a:t>
            </a:r>
            <a:r>
              <a:rPr lang="en-US" b="1" i="1" dirty="0" smtClean="0"/>
              <a:t>Beyond the Melting Pot</a:t>
            </a:r>
            <a:r>
              <a:rPr lang="en-US" dirty="0" smtClean="0"/>
              <a:t> (1963) said melting pot never happened beyond core group</a:t>
            </a:r>
          </a:p>
          <a:p>
            <a:pPr lvl="1"/>
            <a:r>
              <a:rPr lang="en-US" b="1" dirty="0" smtClean="0"/>
              <a:t>Michael Novak’s </a:t>
            </a:r>
            <a:r>
              <a:rPr lang="en-US" b="1" i="1" dirty="0" smtClean="0"/>
              <a:t>The Rise of the </a:t>
            </a:r>
            <a:r>
              <a:rPr lang="en-US" b="1" i="1" dirty="0" err="1" smtClean="0"/>
              <a:t>Unmeltable</a:t>
            </a:r>
            <a:r>
              <a:rPr lang="en-US" b="1" i="1" dirty="0" smtClean="0"/>
              <a:t> Ethnics</a:t>
            </a:r>
            <a:r>
              <a:rPr lang="en-US" dirty="0" smtClean="0"/>
              <a:t> (1972) attacked WASP culture &amp; described PIGS as subservient, but sullen &amp; resentful</a:t>
            </a:r>
          </a:p>
          <a:p>
            <a:r>
              <a:rPr lang="en-US" b="1" dirty="0" smtClean="0"/>
              <a:t>New Social History</a:t>
            </a:r>
            <a:r>
              <a:rPr lang="en-US" dirty="0" smtClean="0"/>
              <a:t> also denied or minimized assimilation</a:t>
            </a:r>
          </a:p>
          <a:p>
            <a:pPr lvl="1"/>
            <a:r>
              <a:rPr lang="en-US" b="1" dirty="0" smtClean="0"/>
              <a:t>Herbert </a:t>
            </a:r>
            <a:r>
              <a:rPr lang="en-US" b="1" dirty="0" err="1" smtClean="0"/>
              <a:t>Gutman’s</a:t>
            </a:r>
            <a:r>
              <a:rPr lang="en-US" b="1" dirty="0" smtClean="0"/>
              <a:t> </a:t>
            </a:r>
            <a:r>
              <a:rPr lang="en-US" b="1" i="1" dirty="0" smtClean="0"/>
              <a:t>Work, Culture &amp; Society in Industrializing America</a:t>
            </a:r>
            <a:r>
              <a:rPr lang="en-US" dirty="0" smtClean="0"/>
              <a:t> (1976) argued immigrants brought pre-modern work habits &amp; created diverse ethnic subcultures</a:t>
            </a:r>
          </a:p>
          <a:p>
            <a:pPr lvl="1"/>
            <a:r>
              <a:rPr lang="en-US" b="1" dirty="0" smtClean="0"/>
              <a:t>John </a:t>
            </a:r>
            <a:r>
              <a:rPr lang="en-US" b="1" dirty="0" err="1" smtClean="0"/>
              <a:t>Bodnar’s</a:t>
            </a:r>
            <a:r>
              <a:rPr lang="en-US" b="1" dirty="0" smtClean="0"/>
              <a:t> </a:t>
            </a:r>
            <a:r>
              <a:rPr lang="en-US" b="1" i="1" dirty="0" smtClean="0"/>
              <a:t>The Transplanted </a:t>
            </a:r>
            <a:r>
              <a:rPr lang="en-US" dirty="0" smtClean="0"/>
              <a:t>(1986) argued immigrants created “culture of everyday life” in response to industrialization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dirty="0" smtClean="0"/>
              <a:t>Recent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066800"/>
            <a:ext cx="70104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Recent scholars have emphasized cultural construction of ethnicity, grounded in real-life experiences</a:t>
            </a:r>
          </a:p>
          <a:p>
            <a:pPr lvl="1"/>
            <a:r>
              <a:rPr lang="en-US" b="1" dirty="0" smtClean="0"/>
              <a:t>Werner </a:t>
            </a:r>
            <a:r>
              <a:rPr lang="en-US" b="1" dirty="0" err="1" smtClean="0"/>
              <a:t>Sollor’s</a:t>
            </a:r>
            <a:r>
              <a:rPr lang="en-US" b="1" dirty="0" smtClean="0"/>
              <a:t> </a:t>
            </a:r>
            <a:r>
              <a:rPr lang="en-US" b="1" i="1" dirty="0" smtClean="0"/>
              <a:t>The Invention of Ethnicity</a:t>
            </a:r>
            <a:r>
              <a:rPr lang="en-US" dirty="0" smtClean="0"/>
              <a:t> (1989)</a:t>
            </a:r>
          </a:p>
          <a:p>
            <a:pPr lvl="1"/>
            <a:r>
              <a:rPr lang="en-US" b="1" dirty="0" smtClean="0"/>
              <a:t>Kathleen </a:t>
            </a:r>
            <a:r>
              <a:rPr lang="en-US" b="1" dirty="0" err="1" smtClean="0"/>
              <a:t>Conzen</a:t>
            </a:r>
            <a:r>
              <a:rPr lang="en-US" dirty="0" smtClean="0"/>
              <a:t> et </a:t>
            </a:r>
            <a:r>
              <a:rPr lang="en-US" dirty="0" err="1" smtClean="0"/>
              <a:t>al’s</a:t>
            </a:r>
            <a:r>
              <a:rPr lang="en-US" dirty="0" smtClean="0"/>
              <a:t> article (1992)</a:t>
            </a:r>
          </a:p>
          <a:p>
            <a:r>
              <a:rPr lang="en-US" dirty="0" smtClean="0"/>
              <a:t>Labor historians describe inter-ethnic assimilation through labor unions</a:t>
            </a:r>
          </a:p>
          <a:p>
            <a:pPr lvl="1"/>
            <a:r>
              <a:rPr lang="en-US" b="1" dirty="0" smtClean="0"/>
              <a:t>Gary </a:t>
            </a:r>
            <a:r>
              <a:rPr lang="en-US" b="1" dirty="0" err="1" smtClean="0"/>
              <a:t>Gerstle</a:t>
            </a:r>
            <a:r>
              <a:rPr lang="en-US" b="1" dirty="0" smtClean="0"/>
              <a:t>, </a:t>
            </a:r>
            <a:r>
              <a:rPr lang="en-US" b="1" i="1" dirty="0" smtClean="0"/>
              <a:t>Working-Class Americanism</a:t>
            </a:r>
            <a:r>
              <a:rPr lang="en-US" dirty="0" smtClean="0"/>
              <a:t> (1989)</a:t>
            </a:r>
          </a:p>
          <a:p>
            <a:pPr lvl="1"/>
            <a:r>
              <a:rPr lang="en-US" b="1" dirty="0" smtClean="0"/>
              <a:t>James Barrett, “Americanization from the Bottom Up”</a:t>
            </a:r>
            <a:r>
              <a:rPr lang="en-US" dirty="0" smtClean="0"/>
              <a:t> (1992)</a:t>
            </a:r>
            <a:endParaRPr lang="en-US" b="1" dirty="0" smtClean="0"/>
          </a:p>
          <a:p>
            <a:r>
              <a:rPr lang="en-US" b="1" dirty="0" smtClean="0"/>
              <a:t>Whiteness Studies</a:t>
            </a:r>
            <a:r>
              <a:rPr lang="en-US" dirty="0" smtClean="0"/>
              <a:t> focuses on creation of white (Euro-American) identity</a:t>
            </a:r>
          </a:p>
          <a:p>
            <a:pPr lvl="1"/>
            <a:r>
              <a:rPr lang="en-US" b="1" dirty="0" smtClean="0"/>
              <a:t>David </a:t>
            </a:r>
            <a:r>
              <a:rPr lang="en-US" b="1" dirty="0" err="1" smtClean="0"/>
              <a:t>Roediger</a:t>
            </a:r>
            <a:r>
              <a:rPr lang="en-US" b="1" dirty="0" smtClean="0"/>
              <a:t>, </a:t>
            </a:r>
            <a:r>
              <a:rPr lang="en-US" b="1" i="1" dirty="0" smtClean="0"/>
              <a:t>The Wages of Whiteness</a:t>
            </a:r>
            <a:r>
              <a:rPr lang="en-US" dirty="0" smtClean="0"/>
              <a:t> (1991)</a:t>
            </a:r>
          </a:p>
          <a:p>
            <a:pPr lvl="1"/>
            <a:r>
              <a:rPr lang="en-US" b="1" dirty="0" smtClean="0"/>
              <a:t>Matthew Frye Jacobsen, </a:t>
            </a:r>
            <a:r>
              <a:rPr lang="en-US" b="1" i="1" dirty="0" smtClean="0"/>
              <a:t>Whiteness of a Different Color</a:t>
            </a:r>
            <a:r>
              <a:rPr lang="en-US" dirty="0" smtClean="0"/>
              <a:t> (1998)</a:t>
            </a:r>
          </a:p>
        </p:txBody>
      </p:sp>
      <p:pic>
        <p:nvPicPr>
          <p:cNvPr id="4" name="Picture 3" descr="Sollo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75055" y="1219200"/>
            <a:ext cx="1939636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239000" y="3581400"/>
            <a:ext cx="1457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Werner </a:t>
            </a:r>
            <a:r>
              <a:rPr lang="en-US" dirty="0" err="1" smtClean="0"/>
              <a:t>Sollors</a:t>
            </a:r>
            <a:endParaRPr lang="en-US" dirty="0"/>
          </a:p>
        </p:txBody>
      </p:sp>
      <p:pic>
        <p:nvPicPr>
          <p:cNvPr id="6" name="Picture 5" descr="conze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86600" y="3962400"/>
            <a:ext cx="1892300" cy="252671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239000" y="6488668"/>
            <a:ext cx="1615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Kathleen </a:t>
            </a:r>
            <a:r>
              <a:rPr lang="en-US" dirty="0" err="1" smtClean="0"/>
              <a:t>Conzen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dirty="0" smtClean="0"/>
              <a:t>Return to the Melting Pot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610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American national identity based on a commitment to shared political ideals that transcends ethnic boundaries, despite racial boundaries of the past</a:t>
            </a:r>
          </a:p>
          <a:p>
            <a:r>
              <a:rPr lang="en-US" dirty="0" smtClean="0"/>
              <a:t>Melting pot ideal rejects assimilation v. cultural pluralism as false dichotomy</a:t>
            </a:r>
          </a:p>
          <a:p>
            <a:pPr lvl="1"/>
            <a:r>
              <a:rPr lang="en-US" b="1" dirty="0" smtClean="0"/>
              <a:t>Lawrence </a:t>
            </a:r>
            <a:r>
              <a:rPr lang="en-US" b="1" dirty="0" err="1" smtClean="0"/>
              <a:t>Fuch’s</a:t>
            </a:r>
            <a:r>
              <a:rPr lang="en-US" b="1" dirty="0" smtClean="0"/>
              <a:t> </a:t>
            </a:r>
            <a:r>
              <a:rPr lang="en-US" b="1" i="1" dirty="0" smtClean="0"/>
              <a:t>American Kaleidoscope</a:t>
            </a:r>
            <a:r>
              <a:rPr lang="en-US" dirty="0" smtClean="0"/>
              <a:t> (1990) describes voluntary pluralism – can embrace ethnic group identity &amp; Americans civic ideals simultaneously</a:t>
            </a:r>
          </a:p>
          <a:p>
            <a:pPr lvl="1"/>
            <a:r>
              <a:rPr lang="en-US" b="1" dirty="0" smtClean="0"/>
              <a:t>Herbert </a:t>
            </a:r>
            <a:r>
              <a:rPr lang="en-US" b="1" dirty="0" err="1" smtClean="0"/>
              <a:t>Gans</a:t>
            </a:r>
            <a:r>
              <a:rPr lang="en-US" dirty="0" smtClean="0"/>
              <a:t> argues for “</a:t>
            </a:r>
            <a:r>
              <a:rPr lang="en-US" b="1" dirty="0" smtClean="0"/>
              <a:t>symbolic ethnicity</a:t>
            </a:r>
            <a:r>
              <a:rPr lang="en-US" dirty="0" smtClean="0"/>
              <a:t>” - most people still feel need for ethnic identity, but express it in voluntary, individualistic &amp; intermittent ways</a:t>
            </a:r>
          </a:p>
          <a:p>
            <a:pPr lvl="1"/>
            <a:r>
              <a:rPr lang="en-US" dirty="0" smtClean="0"/>
              <a:t>Racial minorities have strongest identities</a:t>
            </a:r>
          </a:p>
          <a:p>
            <a:pPr lvl="2"/>
            <a:r>
              <a:rPr lang="en-US" dirty="0" smtClean="0"/>
              <a:t>experienced the most hostility</a:t>
            </a:r>
          </a:p>
          <a:p>
            <a:pPr lvl="2"/>
            <a:r>
              <a:rPr lang="en-US" dirty="0" smtClean="0"/>
              <a:t>Have the hardest time blending in due to physical </a:t>
            </a:r>
            <a:r>
              <a:rPr lang="en-US" dirty="0" err="1" smtClean="0"/>
              <a:t>distinctives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170</TotalTime>
  <Words>842</Words>
  <Application>Microsoft Office PowerPoint</Application>
  <PresentationFormat>On-screen Show (4:3)</PresentationFormat>
  <Paragraphs>88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Assimilation, Pluralism, &amp; the Persistence of Ethnic Cultures</vt:lpstr>
      <vt:lpstr>The Dominant, White, Anglo-Saxon, Protestant Culture</vt:lpstr>
      <vt:lpstr>Assimilation or Pluralism?</vt:lpstr>
      <vt:lpstr>Americanization</vt:lpstr>
      <vt:lpstr>Chicago School (1920s)</vt:lpstr>
      <vt:lpstr>Critiquing American Ideology</vt:lpstr>
      <vt:lpstr>Assimilation Attacked</vt:lpstr>
      <vt:lpstr>Recent Approaches</vt:lpstr>
      <vt:lpstr>Return to the Melting Pot</vt:lpstr>
    </vt:vector>
  </TitlesOfParts>
  <Company>Ulster County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Assimilation, Pluralism, &amp; the Persistence of Ethnic Cultures</dc:title>
  <dc:creator>Hans Vought</dc:creator>
  <cp:lastModifiedBy>OITAdmin</cp:lastModifiedBy>
  <cp:revision>19</cp:revision>
  <dcterms:created xsi:type="dcterms:W3CDTF">2009-08-24T19:44:47Z</dcterms:created>
  <dcterms:modified xsi:type="dcterms:W3CDTF">2011-02-16T17:56:26Z</dcterms:modified>
</cp:coreProperties>
</file>